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188" autoAdjust="0"/>
  </p:normalViewPr>
  <p:slideViewPr>
    <p:cSldViewPr snapToGrid="0">
      <p:cViewPr varScale="1">
        <p:scale>
          <a:sx n="62" d="100"/>
          <a:sy n="62" d="100"/>
        </p:scale>
        <p:origin x="10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DA613D-8593-4DA5-B104-3D62D3543039}" type="datetimeFigureOut">
              <a:rPr lang="en-US" smtClean="0"/>
              <a:t>4/11/2020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D92CA6-DB93-48C9-B32F-4E440763EAD9}" type="slidenum">
              <a:rPr lang="en-US" smtClean="0"/>
              <a:t>‹#›</a:t>
            </a:fld>
            <a:endParaRPr lang="en-US"/>
          </a:p>
        </p:txBody>
      </p:sp>
    </p:spTree>
    <p:extLst>
      <p:ext uri="{BB962C8B-B14F-4D97-AF65-F5344CB8AC3E}">
        <p14:creationId xmlns:p14="http://schemas.microsoft.com/office/powerpoint/2010/main" val="2833461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criminal justice system is one of the systems in the world that has been dogged with various issues that has made the delivery of justice difficult and also contribute to the rights of the people who have been accused for various crimes being infringed upon. The level of infringement of rights and inefficient services in the criminal justice system has led to most of the public members calling for reforms to be enacted. One of the criminal justice system reforms that need to be carried out is the end of the death penalty. Death penalty is the sentencing of the accused to death as a result of being found guilty of charges that include murder and treason (Binder, </a:t>
            </a:r>
            <a:r>
              <a:rPr lang="en-US" sz="1200" kern="1200" dirty="0" err="1">
                <a:solidFill>
                  <a:schemeClr val="tx1"/>
                </a:solidFill>
                <a:effectLst/>
                <a:latin typeface="+mn-lt"/>
                <a:ea typeface="+mn-ea"/>
                <a:cs typeface="+mn-cs"/>
              </a:rPr>
              <a:t>Fissell</a:t>
            </a:r>
            <a:r>
              <a:rPr lang="en-US" sz="1200" kern="1200" dirty="0">
                <a:solidFill>
                  <a:schemeClr val="tx1"/>
                </a:solidFill>
                <a:effectLst/>
                <a:latin typeface="+mn-lt"/>
                <a:ea typeface="+mn-ea"/>
                <a:cs typeface="+mn-cs"/>
              </a:rPr>
              <a:t> &amp; Weisberg, 2018). The death penalty has been used for a long time and has generated a lot of debate in regards to its use. This has created a general feeling that the use of the death penalty needs to be stopped and alternative means of punishing crime offenders sought. This has in turn triggered the reform to end the death penalty in the criminal justice system and thus provide the offenders with a chance to live.</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2</a:t>
            </a:fld>
            <a:endParaRPr lang="en-US"/>
          </a:p>
        </p:txBody>
      </p:sp>
    </p:spTree>
    <p:extLst>
      <p:ext uri="{BB962C8B-B14F-4D97-AF65-F5344CB8AC3E}">
        <p14:creationId xmlns:p14="http://schemas.microsoft.com/office/powerpoint/2010/main" val="4056474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Death penalty as has been mentioned above refers to the act of being put to death by the state as a result of the crime that one may have committed. There are various crimes such as murder, treason and drug trafficking that attract the death penalty. The end of the death penalty is a reform that has taken a long time to come due to the effects that it has on the society (</a:t>
            </a:r>
            <a:r>
              <a:rPr lang="en-US" sz="1200" kern="1200" dirty="0" err="1">
                <a:solidFill>
                  <a:schemeClr val="tx1"/>
                </a:solidFill>
                <a:effectLst/>
                <a:latin typeface="+mn-lt"/>
                <a:ea typeface="+mn-ea"/>
                <a:cs typeface="+mn-cs"/>
              </a:rPr>
              <a:t>Bohm</a:t>
            </a:r>
            <a:r>
              <a:rPr lang="en-US" sz="1200" kern="1200" dirty="0">
                <a:solidFill>
                  <a:schemeClr val="tx1"/>
                </a:solidFill>
                <a:effectLst/>
                <a:latin typeface="+mn-lt"/>
                <a:ea typeface="+mn-ea"/>
                <a:cs typeface="+mn-cs"/>
              </a:rPr>
              <a:t>, 2017). The reason for choosing this reform is due to the fact that it offers an opportunity for those in charge of the criminal system to examine the usefulness of the penalty and its relevance to the modern times. There has been a lot of issue in regards to the use of the death penalty and this provides a perfect chance for the law to be reviewed based on its importance and in deterring the level of crimes in the country.</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3</a:t>
            </a:fld>
            <a:endParaRPr lang="en-US"/>
          </a:p>
        </p:txBody>
      </p:sp>
    </p:spTree>
    <p:extLst>
      <p:ext uri="{BB962C8B-B14F-4D97-AF65-F5344CB8AC3E}">
        <p14:creationId xmlns:p14="http://schemas.microsoft.com/office/powerpoint/2010/main" val="130183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Another reason is the fact that the death penalty carries a lot of weight in terms of ending the lives of the accused. The act of takings one life is one that is very serious and thus requires a lot of consultation and mediation before it can be done. The reform will offer an opportunity for the accused to be tried in a different way rather than the taking of life of another person. The penalty was put in place as a measure to deter crime and thus, choosing it will lead to a review of how the penalty has performed in terms of deterring crime. The pain and suffering that is brought by the use of the death penalty has also enabled me to choose the end of death penalty reform as a way of reducing pain and suffering among the members of the public.</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4</a:t>
            </a:fld>
            <a:endParaRPr lang="en-US"/>
          </a:p>
        </p:txBody>
      </p:sp>
    </p:spTree>
    <p:extLst>
      <p:ext uri="{BB962C8B-B14F-4D97-AF65-F5344CB8AC3E}">
        <p14:creationId xmlns:p14="http://schemas.microsoft.com/office/powerpoint/2010/main" val="2451883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issue of death penalty has generated a lot of debate for a lot of years. This is due to the fact that there are those who are against the use of the death penalty while there are those that support its use. The two sides give a number of reasons as to why they believe that the death penalty should be used or abolished. It has therefore become an important issue in the criminal justice field as in entails the taking away of life which has not been granted by any of the people in the criminal justice system (Desai &amp; Garrett, 2018). This is a serious matter that has led to the disputes that has been witnessed in the criminal justice field. There is no human being who is the giver of life and thus purporting to take the life that one has not given is something that creates a lot of problems.</a:t>
            </a:r>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5</a:t>
            </a:fld>
            <a:endParaRPr lang="en-US"/>
          </a:p>
        </p:txBody>
      </p:sp>
    </p:spTree>
    <p:extLst>
      <p:ext uri="{BB962C8B-B14F-4D97-AF65-F5344CB8AC3E}">
        <p14:creationId xmlns:p14="http://schemas.microsoft.com/office/powerpoint/2010/main" val="1228308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issue is also important as most of the people analyze the process for which the law was created. In most cases, this was used as a high level of deterrent for crimes in the society as the people will be scared of the fact that their life will be taken and thus refrain from carrying out criminal activities. This is far from the truth as it has been established that the death penalty has had little effect on the level of crimes that are reported in the society. Therefore it is important that the issue is addressed through the criminal justice system reforms and ensured that it is brought to an end. This will allow the relevant stakeholders in the criminal justice system to assess other ways in which they can deal with criminals.</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6</a:t>
            </a:fld>
            <a:endParaRPr lang="en-US"/>
          </a:p>
        </p:txBody>
      </p:sp>
    </p:spTree>
    <p:extLst>
      <p:ext uri="{BB962C8B-B14F-4D97-AF65-F5344CB8AC3E}">
        <p14:creationId xmlns:p14="http://schemas.microsoft.com/office/powerpoint/2010/main" val="3443228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end of death penalty reform can be enacted in a number of ways which will ensure that the pain and suffering associated with it is dealt away with. One of the suggestions is the involvement of all the criminal justice stakeholders in analyzing the use of the death penalty. This will give them the opportunity to analyze how the death penalty has been in use and the benefits if any that has been brought as a result of its use (Jacobsen, 2017). This will be important in forming the basis for the enactment of the reforms. This will provide critical information regarding the use of the death penalty and thus assist in kick starting the process of enacting reforms. Another suggestion could be the formulation of ideas on the alternative means that can be used instead of the death penalty. This will be an all-inclusive process as the idea of all the people need to be factored in. The views will be collected and summarized in order to come up with a solid alternative means of dealing with offenders who are deemed to have committed high levels of crime. </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7</a:t>
            </a:fld>
            <a:endParaRPr lang="en-US"/>
          </a:p>
        </p:txBody>
      </p:sp>
    </p:spTree>
    <p:extLst>
      <p:ext uri="{BB962C8B-B14F-4D97-AF65-F5344CB8AC3E}">
        <p14:creationId xmlns:p14="http://schemas.microsoft.com/office/powerpoint/2010/main" val="1380416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important step is the enactment of the ideas into law. The idea will have to be drafted as a bill and taken to the legislature for it to be passed into law. The process will ensure that the draft of law that is set to be introduced as an alternative to the death penalty will be properly scrutinized to ensure that it provides the best form of punishment and that it does not infringe on the rights of the accused just like the death penalty. The other issue is the implementation of the alternative means that has been formulated. This is a critical step as it ensures that the judges and magistrates utilize the new means of punishment and do away with the death penalty. </a:t>
            </a:r>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8</a:t>
            </a:fld>
            <a:endParaRPr lang="en-US"/>
          </a:p>
        </p:txBody>
      </p:sp>
    </p:spTree>
    <p:extLst>
      <p:ext uri="{BB962C8B-B14F-4D97-AF65-F5344CB8AC3E}">
        <p14:creationId xmlns:p14="http://schemas.microsoft.com/office/powerpoint/2010/main" val="3545566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reform that will be enacted will be that of offering life sentencing as an alternative means to the death penalty. This is a form of punishment that will see the offenders spending the remainder of their lives incarcerated as opposed to having to face the hangman’s noose (Peak &amp; </a:t>
            </a:r>
            <a:r>
              <a:rPr lang="en-US" sz="1200" kern="1200" dirty="0" err="1">
                <a:solidFill>
                  <a:schemeClr val="tx1"/>
                </a:solidFill>
                <a:effectLst/>
                <a:latin typeface="+mn-lt"/>
                <a:ea typeface="+mn-ea"/>
                <a:cs typeface="+mn-cs"/>
              </a:rPr>
              <a:t>Madensen-Herold</a:t>
            </a:r>
            <a:r>
              <a:rPr lang="en-US" sz="1200" kern="1200" dirty="0">
                <a:solidFill>
                  <a:schemeClr val="tx1"/>
                </a:solidFill>
                <a:effectLst/>
                <a:latin typeface="+mn-lt"/>
                <a:ea typeface="+mn-ea"/>
                <a:cs typeface="+mn-cs"/>
              </a:rPr>
              <a:t>, 2019). This is a good form of punishment considering the weight of the crime that the offenders are assumed to have committed. It is important to note however that the life sentences passed may include a chance for a parole years later after the sentencing. This is an issue that is determined by the judges who will be offering the sentences. For example, an offender may be sentenced to a life sentence of 30 years with a chance of parole. This means that the offender will be required to serve the 30 years in full before applying for a chance to be released. This sentence is considered a life time sentence due to the fact that it takes away most of the life of the individual and especially the youthful part in which he or she is able to contribute a lot to the society. </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9</a:t>
            </a:fld>
            <a:endParaRPr lang="en-US"/>
          </a:p>
        </p:txBody>
      </p:sp>
    </p:spTree>
    <p:extLst>
      <p:ext uri="{BB962C8B-B14F-4D97-AF65-F5344CB8AC3E}">
        <p14:creationId xmlns:p14="http://schemas.microsoft.com/office/powerpoint/2010/main" val="1734978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life sentence is thus used to deny an individual the chance to get back to the society and even commit another crime. This reform is far much better than the death penalty as there will be no loss of life and that the offender can be blew to suffer for the crimes committed throughout the lifetime that he has (Hood &amp; Hoyle, 2017).  This is also critical when it comes to the other members of the society as they will be afraid of having to serve all their life in prison and thus contribute in one way or another to the reduction of the level of crime in the society. Therefore, the reform that will be instituted will be the scrapping of death penalty and the enactment of the life sentences that will provide a humane face to the offering of justice in the criminal justice system</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10</a:t>
            </a:fld>
            <a:endParaRPr lang="en-US"/>
          </a:p>
        </p:txBody>
      </p:sp>
    </p:spTree>
    <p:extLst>
      <p:ext uri="{BB962C8B-B14F-4D97-AF65-F5344CB8AC3E}">
        <p14:creationId xmlns:p14="http://schemas.microsoft.com/office/powerpoint/2010/main" val="310048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issue of reforms is not new when it comes to the criminal justice system. The end of the death penalty reform has been carried out in various countries across the world as each country seek to move away from the issue of taking life of individual accused of committing crimes. The hot debate that has been generated as a result of the use of death penalty has triggered a wave of reforms aimed at ending the use of the death penalty. There are a number of states such as Illinois and Iowa that have banned the use of the death penalty and thus have enacted policies that will be used in guiding the meting out of justice in relation to the high levels of crime (Reckless, 2017). </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11</a:t>
            </a:fld>
            <a:endParaRPr lang="en-US"/>
          </a:p>
        </p:txBody>
      </p:sp>
    </p:spTree>
    <p:extLst>
      <p:ext uri="{BB962C8B-B14F-4D97-AF65-F5344CB8AC3E}">
        <p14:creationId xmlns:p14="http://schemas.microsoft.com/office/powerpoint/2010/main" val="3648417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policies have provided for the use of life sentences in most situations an alternative to the use of death penalty. Most of the people who are assumed to have committed crimes and convicted are given the life sentence with an option of a parole in the year to come. Through the life sentence, they will be given a chance to live as opposed to the death penalty that ended their life and also given a chance to enroll in some of the programs that are found in the prison facilities. The same reform has also been enacted in several countries across different continents and not just the US. They have weighed the benefits that can be achieved as a result of ending the death penalty and enactment of life sentences and also consider the issue of human rights which entails the aspect of not killing another person. The right to life has been the major driving force to the program or policies that have been enacted by the countries. Therefore, the undertaking of this reform will only mirror what the rest of the society members in other places are currently doing.</a:t>
            </a:r>
          </a:p>
          <a:p>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12</a:t>
            </a:fld>
            <a:endParaRPr lang="en-US"/>
          </a:p>
        </p:txBody>
      </p:sp>
    </p:spTree>
    <p:extLst>
      <p:ext uri="{BB962C8B-B14F-4D97-AF65-F5344CB8AC3E}">
        <p14:creationId xmlns:p14="http://schemas.microsoft.com/office/powerpoint/2010/main" val="2286219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Criminal justice reforms is an important venture that needs to be supported by all the people. This is due to the fact that it offers a chance for the way in which criminal justice system is offered to be reviewed and ensure that the rights of the accused are catered for (Garrett, 2017). The issue of death penalty is one such issue that has created a lot of concerns and debate amongst the people. The manner in which the life of the accused are ended has led to people questioning the motive of the penalty and its usefulness in deterring the levels of crime in the society. Therefore, the reforms encourages the use of an alternative means that will ensure that the people are not subjected to pain and suffering as a result of losing their loved ones and that the right to life is protected at all times. The alternative means of punishing the offenders such as life sentences are critical in ensuring that the people respect the rights of the accused and that they are given a chance to continue with their life even though behind  bars</a:t>
            </a:r>
            <a:endParaRPr lang="en-US" dirty="0"/>
          </a:p>
        </p:txBody>
      </p:sp>
      <p:sp>
        <p:nvSpPr>
          <p:cNvPr id="4" name="Slide Number Placeholder 3"/>
          <p:cNvSpPr>
            <a:spLocks noGrp="1"/>
          </p:cNvSpPr>
          <p:nvPr>
            <p:ph type="sldNum" sz="quarter" idx="10"/>
          </p:nvPr>
        </p:nvSpPr>
        <p:spPr/>
        <p:txBody>
          <a:bodyPr/>
          <a:lstStyle/>
          <a:p>
            <a:fld id="{27D92CA6-DB93-48C9-B32F-4E440763EAD9}" type="slidenum">
              <a:rPr lang="en-US" smtClean="0"/>
              <a:t>13</a:t>
            </a:fld>
            <a:endParaRPr lang="en-US"/>
          </a:p>
        </p:txBody>
      </p:sp>
    </p:spTree>
    <p:extLst>
      <p:ext uri="{BB962C8B-B14F-4D97-AF65-F5344CB8AC3E}">
        <p14:creationId xmlns:p14="http://schemas.microsoft.com/office/powerpoint/2010/main" val="3454369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54317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416761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159809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3773774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97FE23-4E17-41D8-8298-CA97E5E6AC42}" type="datetimeFigureOut">
              <a:rPr lang="en-US" smtClean="0"/>
              <a:t>4/11/2020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1033439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97FE23-4E17-41D8-8298-CA97E5E6AC42}" type="datetimeFigureOut">
              <a:rPr lang="en-US" smtClean="0"/>
              <a:t>4/11/2020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30585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7FE23-4E17-41D8-8298-CA97E5E6AC42}" type="datetimeFigureOut">
              <a:rPr lang="en-US" smtClean="0"/>
              <a:t>4/11/2020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30597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1081456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29036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49258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AC8E695-A8F0-40E1-8BA3-E9FBA65E061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03520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586981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C8E695-A8F0-40E1-8BA3-E9FBA65E061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4379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C97FE23-4E17-41D8-8298-CA97E5E6AC42}" type="datetimeFigureOut">
              <a:rPr lang="en-US" smtClean="0"/>
              <a:t>4/11/2020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625386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4226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97FE23-4E17-41D8-8298-CA97E5E6AC42}" type="datetimeFigureOut">
              <a:rPr lang="en-US" smtClean="0"/>
              <a:t>4/11/2020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AC8E695-A8F0-40E1-8BA3-E9FBA65E0614}" type="slidenum">
              <a:rPr lang="en-US" smtClean="0"/>
              <a:t>‹#›</a:t>
            </a:fld>
            <a:endParaRPr lang="en-US"/>
          </a:p>
        </p:txBody>
      </p:sp>
    </p:spTree>
    <p:extLst>
      <p:ext uri="{BB962C8B-B14F-4D97-AF65-F5344CB8AC3E}">
        <p14:creationId xmlns:p14="http://schemas.microsoft.com/office/powerpoint/2010/main" val="2530562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C97FE23-4E17-41D8-8298-CA97E5E6AC42}" type="datetimeFigureOut">
              <a:rPr lang="en-US" smtClean="0"/>
              <a:t>4/11/2020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AC8E695-A8F0-40E1-8BA3-E9FBA65E0614}" type="slidenum">
              <a:rPr lang="en-US" smtClean="0"/>
              <a:t>‹#›</a:t>
            </a:fld>
            <a:endParaRPr lang="en-US"/>
          </a:p>
        </p:txBody>
      </p:sp>
    </p:spTree>
    <p:extLst>
      <p:ext uri="{BB962C8B-B14F-4D97-AF65-F5344CB8AC3E}">
        <p14:creationId xmlns:p14="http://schemas.microsoft.com/office/powerpoint/2010/main" val="18826577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9281" y="1262131"/>
            <a:ext cx="8269474" cy="4540272"/>
          </a:xfrm>
        </p:spPr>
        <p:txBody>
          <a:bodyPr>
            <a:normAutofit/>
          </a:bodyPr>
          <a:lstStyle/>
          <a:p>
            <a:pPr algn="ctr"/>
            <a:r>
              <a:rPr lang="en-US" sz="4900" dirty="0">
                <a:latin typeface="Times New Roman" panose="02020603050405020304" pitchFamily="18" charset="0"/>
                <a:cs typeface="Times New Roman" panose="02020603050405020304" pitchFamily="18" charset="0"/>
              </a:rPr>
              <a:t>CRIMINAL JUSTICE SYSTEM REFORM TO END DEATH PENALTY</a:t>
            </a:r>
            <a:br>
              <a:rPr lang="en-US"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Student’s Name</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Institutional Affiliations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911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lstStyle/>
          <a:p>
            <a:r>
              <a:rPr lang="en-US" dirty="0"/>
              <a:t>The criminal justice system has ben affected by several issues that has infringed on the rights of the accused.</a:t>
            </a:r>
          </a:p>
          <a:p>
            <a:r>
              <a:rPr lang="en-US" dirty="0"/>
              <a:t>This has led to the clamor for reforms in the criminal justice system.</a:t>
            </a:r>
          </a:p>
          <a:p>
            <a:r>
              <a:rPr lang="en-US" dirty="0"/>
              <a:t>One of the reforms  that has come out of this is the end of death penalty reform.</a:t>
            </a:r>
          </a:p>
          <a:p>
            <a:r>
              <a:rPr lang="en-US" dirty="0"/>
              <a:t>There has been a lot of debate as to whether the use of the death penalty is justified.</a:t>
            </a:r>
          </a:p>
        </p:txBody>
      </p:sp>
    </p:spTree>
    <p:extLst>
      <p:ext uri="{BB962C8B-B14F-4D97-AF65-F5344CB8AC3E}">
        <p14:creationId xmlns:p14="http://schemas.microsoft.com/office/powerpoint/2010/main" val="2467946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162899" cy="1280890"/>
          </a:xfrm>
        </p:spPr>
        <p:txBody>
          <a:bodyPr/>
          <a:lstStyle/>
          <a:p>
            <a:pPr algn="ctr"/>
            <a:r>
              <a:rPr lang="en-US" dirty="0"/>
              <a:t>Reasons for choosing this Reform</a:t>
            </a:r>
            <a:br>
              <a:rPr lang="en-US" dirty="0"/>
            </a:br>
            <a:endParaRPr lang="en-US" dirty="0"/>
          </a:p>
        </p:txBody>
      </p:sp>
      <p:sp>
        <p:nvSpPr>
          <p:cNvPr id="3" name="Content Placeholder 2"/>
          <p:cNvSpPr>
            <a:spLocks noGrp="1"/>
          </p:cNvSpPr>
          <p:nvPr>
            <p:ph idx="1"/>
          </p:nvPr>
        </p:nvSpPr>
        <p:spPr/>
        <p:txBody>
          <a:bodyPr/>
          <a:lstStyle/>
          <a:p>
            <a:r>
              <a:rPr lang="en-US" dirty="0"/>
              <a:t>There are a number of crimes such as murder, treason and drug trafficking that attract the death penalty.</a:t>
            </a:r>
          </a:p>
          <a:p>
            <a:r>
              <a:rPr lang="en-US" dirty="0"/>
              <a:t>The reform on death penalty has taken a long time despite the effects that it has had on the society</a:t>
            </a:r>
          </a:p>
          <a:p>
            <a:r>
              <a:rPr lang="en-US" dirty="0"/>
              <a:t>The reform provides an opportunity for the examination of the useful ness of the death penalty.</a:t>
            </a:r>
          </a:p>
          <a:p>
            <a:r>
              <a:rPr lang="en-US" dirty="0"/>
              <a:t>This provides a chance for its importance to be analyzed and its effect on the level of crimes to be assessed</a:t>
            </a:r>
          </a:p>
        </p:txBody>
      </p:sp>
    </p:spTree>
    <p:extLst>
      <p:ext uri="{BB962C8B-B14F-4D97-AF65-F5344CB8AC3E}">
        <p14:creationId xmlns:p14="http://schemas.microsoft.com/office/powerpoint/2010/main" val="343656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p:txBody>
          <a:bodyPr/>
          <a:lstStyle/>
          <a:p>
            <a:r>
              <a:rPr lang="en-US" dirty="0"/>
              <a:t>The death penalty carries a lot of weight as it involves the ending of life of the accused.</a:t>
            </a:r>
          </a:p>
          <a:p>
            <a:r>
              <a:rPr lang="en-US" dirty="0"/>
              <a:t>This is an act that needs to involve a lot of consultation and mediation.</a:t>
            </a:r>
          </a:p>
          <a:p>
            <a:r>
              <a:rPr lang="en-US" dirty="0"/>
              <a:t>The reform will offer another way of trying the accused rather than taking his life.</a:t>
            </a:r>
          </a:p>
          <a:p>
            <a:r>
              <a:rPr lang="en-US" dirty="0"/>
              <a:t>The pain and suffering associated with it has led to it being chosen among the many reforms.</a:t>
            </a:r>
          </a:p>
        </p:txBody>
      </p:sp>
    </p:spTree>
    <p:extLst>
      <p:ext uri="{BB962C8B-B14F-4D97-AF65-F5344CB8AC3E}">
        <p14:creationId xmlns:p14="http://schemas.microsoft.com/office/powerpoint/2010/main" val="3159119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the Issue is Important</a:t>
            </a:r>
            <a:br>
              <a:rPr lang="en-US" dirty="0"/>
            </a:br>
            <a:endParaRPr lang="en-US" dirty="0"/>
          </a:p>
        </p:txBody>
      </p:sp>
      <p:sp>
        <p:nvSpPr>
          <p:cNvPr id="3" name="Content Placeholder 2"/>
          <p:cNvSpPr>
            <a:spLocks noGrp="1"/>
          </p:cNvSpPr>
          <p:nvPr>
            <p:ph idx="1"/>
          </p:nvPr>
        </p:nvSpPr>
        <p:spPr/>
        <p:txBody>
          <a:bodyPr/>
          <a:lstStyle/>
          <a:p>
            <a:r>
              <a:rPr lang="en-US" dirty="0"/>
              <a:t>The death penalty has generated a lot of debate in recent times.</a:t>
            </a:r>
          </a:p>
          <a:p>
            <a:r>
              <a:rPr lang="en-US" dirty="0"/>
              <a:t>There are those that are against the penalty while some advocate for the penalty to be used.</a:t>
            </a:r>
          </a:p>
          <a:p>
            <a:r>
              <a:rPr lang="en-US" dirty="0"/>
              <a:t>There re a number if reason that are put forward in order to support both sides.</a:t>
            </a:r>
          </a:p>
          <a:p>
            <a:r>
              <a:rPr lang="en-US" dirty="0"/>
              <a:t>It is important as it involves the life of people being taken away which is a serious matter.</a:t>
            </a:r>
          </a:p>
          <a:p>
            <a:endParaRPr lang="en-US" dirty="0"/>
          </a:p>
        </p:txBody>
      </p:sp>
    </p:spTree>
    <p:extLst>
      <p:ext uri="{BB962C8B-B14F-4D97-AF65-F5344CB8AC3E}">
        <p14:creationId xmlns:p14="http://schemas.microsoft.com/office/powerpoint/2010/main" val="2972135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p:txBody>
          <a:bodyPr/>
          <a:lstStyle/>
          <a:p>
            <a:r>
              <a:rPr lang="en-US" dirty="0"/>
              <a:t>It is also important as there is need to analyze the purpose for which it was created.</a:t>
            </a:r>
          </a:p>
          <a:p>
            <a:r>
              <a:rPr lang="en-US" dirty="0"/>
              <a:t>Most of the people felt that it could be used to deter the level of crimes in the society.</a:t>
            </a:r>
          </a:p>
          <a:p>
            <a:r>
              <a:rPr lang="en-US" dirty="0"/>
              <a:t>This has not ben the case as the levels of crimes ahs not changed as  result of the death penalty.</a:t>
            </a:r>
          </a:p>
          <a:p>
            <a:r>
              <a:rPr lang="en-US" dirty="0"/>
              <a:t>There is therefore the need to assess the other ways of dealing with criminal who have committed high level of offences</a:t>
            </a:r>
          </a:p>
        </p:txBody>
      </p:sp>
    </p:spTree>
    <p:extLst>
      <p:ext uri="{BB962C8B-B14F-4D97-AF65-F5344CB8AC3E}">
        <p14:creationId xmlns:p14="http://schemas.microsoft.com/office/powerpoint/2010/main" val="2782916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to Enact the Reform</a:t>
            </a:r>
            <a:br>
              <a:rPr lang="en-US" dirty="0"/>
            </a:br>
            <a:endParaRPr lang="en-US" dirty="0"/>
          </a:p>
        </p:txBody>
      </p:sp>
      <p:sp>
        <p:nvSpPr>
          <p:cNvPr id="3" name="Content Placeholder 2"/>
          <p:cNvSpPr>
            <a:spLocks noGrp="1"/>
          </p:cNvSpPr>
          <p:nvPr>
            <p:ph idx="1"/>
          </p:nvPr>
        </p:nvSpPr>
        <p:spPr/>
        <p:txBody>
          <a:bodyPr/>
          <a:lstStyle/>
          <a:p>
            <a:r>
              <a:rPr lang="en-US" dirty="0"/>
              <a:t>The reform on the end of death penalty can be effected in a number of ways.</a:t>
            </a:r>
          </a:p>
          <a:p>
            <a:r>
              <a:rPr lang="en-US" dirty="0"/>
              <a:t>One of the ways is the involvement of stakeholders in analyzing the use of the death penalty.</a:t>
            </a:r>
          </a:p>
          <a:p>
            <a:r>
              <a:rPr lang="en-US" dirty="0"/>
              <a:t>This will give them the opportunity to assess how and whether the reform has had any success.</a:t>
            </a:r>
          </a:p>
          <a:p>
            <a:r>
              <a:rPr lang="en-US" dirty="0"/>
              <a:t>This will then form the basis for the enactment of the reforms</a:t>
            </a:r>
          </a:p>
        </p:txBody>
      </p:sp>
    </p:spTree>
    <p:extLst>
      <p:ext uri="{BB962C8B-B14F-4D97-AF65-F5344CB8AC3E}">
        <p14:creationId xmlns:p14="http://schemas.microsoft.com/office/powerpoint/2010/main" val="1355622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p:txBody>
          <a:bodyPr/>
          <a:lstStyle/>
          <a:p>
            <a:r>
              <a:rPr lang="en-US" dirty="0"/>
              <a:t>A suggestion on the alternative means instead of the death penalty will also be critical.</a:t>
            </a:r>
          </a:p>
          <a:p>
            <a:r>
              <a:rPr lang="en-US" dirty="0"/>
              <a:t>The views collected will thus be used to formulate alternative means of trying the accused.</a:t>
            </a:r>
          </a:p>
          <a:p>
            <a:r>
              <a:rPr lang="en-US" dirty="0"/>
              <a:t>The enactment of the des into law will then follow and this ensure the rights of the criminals are protected.</a:t>
            </a:r>
          </a:p>
          <a:p>
            <a:r>
              <a:rPr lang="en-US" dirty="0"/>
              <a:t>The implementation of the alternative means will then serve as a means of ensuring that the criminal are no handed the death penalty.</a:t>
            </a:r>
          </a:p>
        </p:txBody>
      </p:sp>
    </p:spTree>
    <p:extLst>
      <p:ext uri="{BB962C8B-B14F-4D97-AF65-F5344CB8AC3E}">
        <p14:creationId xmlns:p14="http://schemas.microsoft.com/office/powerpoint/2010/main" val="302974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the Reform will look like</a:t>
            </a:r>
            <a:br>
              <a:rPr lang="en-US" dirty="0"/>
            </a:br>
            <a:endParaRPr lang="en-US" dirty="0"/>
          </a:p>
        </p:txBody>
      </p:sp>
      <p:sp>
        <p:nvSpPr>
          <p:cNvPr id="3" name="Content Placeholder 2"/>
          <p:cNvSpPr>
            <a:spLocks noGrp="1"/>
          </p:cNvSpPr>
          <p:nvPr>
            <p:ph idx="1"/>
          </p:nvPr>
        </p:nvSpPr>
        <p:spPr/>
        <p:txBody>
          <a:bodyPr/>
          <a:lstStyle/>
          <a:p>
            <a:r>
              <a:rPr lang="en-US" dirty="0"/>
              <a:t>The life sentencing will be used as the alternative means to the death penalty.</a:t>
            </a:r>
          </a:p>
          <a:p>
            <a:r>
              <a:rPr lang="en-US" dirty="0"/>
              <a:t>The offender will spend the rest of their lives behind bars.</a:t>
            </a:r>
          </a:p>
          <a:p>
            <a:r>
              <a:rPr lang="en-US" dirty="0"/>
              <a:t>They may get a chance for a parole after serving most of the time of their sentence.</a:t>
            </a:r>
          </a:p>
          <a:p>
            <a:r>
              <a:rPr lang="en-US" dirty="0"/>
              <a:t>The judges may consider the requests to get out after analyzing a number of factors including the behavior of the convict</a:t>
            </a:r>
          </a:p>
        </p:txBody>
      </p:sp>
    </p:spTree>
    <p:extLst>
      <p:ext uri="{BB962C8B-B14F-4D97-AF65-F5344CB8AC3E}">
        <p14:creationId xmlns:p14="http://schemas.microsoft.com/office/powerpoint/2010/main" val="611656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p:txBody>
          <a:bodyPr/>
          <a:lstStyle/>
          <a:p>
            <a:r>
              <a:rPr lang="en-US" dirty="0"/>
              <a:t>The life sentence thus denies the individuals the chance to get back to the society.</a:t>
            </a:r>
          </a:p>
          <a:p>
            <a:r>
              <a:rPr lang="en-US" dirty="0"/>
              <a:t>It is much better as there is no loss of life that is associated with the death penalty.</a:t>
            </a:r>
          </a:p>
          <a:p>
            <a:r>
              <a:rPr lang="en-US" dirty="0"/>
              <a:t>The fact that one spends their entire life in prison makes the members of society afraid of committing such crimes.</a:t>
            </a:r>
          </a:p>
          <a:p>
            <a:r>
              <a:rPr lang="en-US" dirty="0"/>
              <a:t>The life sentence also provides a humane face to justice as opposed to the death penalty</a:t>
            </a:r>
          </a:p>
        </p:txBody>
      </p:sp>
    </p:spTree>
    <p:extLst>
      <p:ext uri="{BB962C8B-B14F-4D97-AF65-F5344CB8AC3E}">
        <p14:creationId xmlns:p14="http://schemas.microsoft.com/office/powerpoint/2010/main" val="1863062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Program or Policies where this has been done</a:t>
            </a:r>
            <a:br>
              <a:rPr lang="en-US" dirty="0"/>
            </a:br>
            <a:endParaRPr lang="en-US" dirty="0"/>
          </a:p>
        </p:txBody>
      </p:sp>
      <p:sp>
        <p:nvSpPr>
          <p:cNvPr id="3" name="Content Placeholder 2"/>
          <p:cNvSpPr>
            <a:spLocks noGrp="1"/>
          </p:cNvSpPr>
          <p:nvPr>
            <p:ph idx="1"/>
          </p:nvPr>
        </p:nvSpPr>
        <p:spPr/>
        <p:txBody>
          <a:bodyPr/>
          <a:lstStyle/>
          <a:p>
            <a:r>
              <a:rPr lang="en-US" dirty="0"/>
              <a:t>The issue of reforms especially in the criminal justice system is not new.</a:t>
            </a:r>
          </a:p>
          <a:p>
            <a:r>
              <a:rPr lang="en-US" dirty="0"/>
              <a:t>The end of death penalty reform has been undertaken in various countries across the world.</a:t>
            </a:r>
          </a:p>
          <a:p>
            <a:r>
              <a:rPr lang="en-US" dirty="0"/>
              <a:t>The debate that ahs been generated out of it has triggered a wave of reforms on the issue.</a:t>
            </a:r>
          </a:p>
          <a:p>
            <a:r>
              <a:rPr lang="en-US" dirty="0"/>
              <a:t>Countries have thus formulated policies that will see the end if the death penalty use in their countries</a:t>
            </a:r>
          </a:p>
        </p:txBody>
      </p:sp>
    </p:spTree>
    <p:extLst>
      <p:ext uri="{BB962C8B-B14F-4D97-AF65-F5344CB8AC3E}">
        <p14:creationId xmlns:p14="http://schemas.microsoft.com/office/powerpoint/2010/main" val="384501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p:txBody>
          <a:bodyPr/>
          <a:lstStyle/>
          <a:p>
            <a:r>
              <a:rPr lang="en-US" dirty="0"/>
              <a:t>The policies involve life sentences with the option of a parole.</a:t>
            </a:r>
          </a:p>
          <a:p>
            <a:r>
              <a:rPr lang="en-US" dirty="0"/>
              <a:t>The policies give the offenders a chance to live and also undertake some of the programs that might be there in the prison facilities.</a:t>
            </a:r>
          </a:p>
          <a:p>
            <a:r>
              <a:rPr lang="en-US" dirty="0"/>
              <a:t>Most of the countries have considered the issue of  right to life in formulating this policies and programs</a:t>
            </a:r>
          </a:p>
          <a:p>
            <a:r>
              <a:rPr lang="en-US" dirty="0"/>
              <a:t>Therefore, this reform mirrors the kind of reforms that have been enacted in other areas.</a:t>
            </a:r>
          </a:p>
        </p:txBody>
      </p:sp>
    </p:spTree>
    <p:extLst>
      <p:ext uri="{BB962C8B-B14F-4D97-AF65-F5344CB8AC3E}">
        <p14:creationId xmlns:p14="http://schemas.microsoft.com/office/powerpoint/2010/main" val="722712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p:txBody>
          <a:bodyPr/>
          <a:lstStyle/>
          <a:p>
            <a:r>
              <a:rPr lang="en-US" dirty="0"/>
              <a:t>Criminal justice reform is important and needs to be supported b y everyone.</a:t>
            </a:r>
          </a:p>
          <a:p>
            <a:r>
              <a:rPr lang="en-US" dirty="0"/>
              <a:t>There is need to move away from the death penalty in order to protect the right to life.</a:t>
            </a:r>
          </a:p>
          <a:p>
            <a:r>
              <a:rPr lang="en-US" dirty="0"/>
              <a:t>The reforms such as end of death penalty will offer a chance to the accused to proceed on with their lives.</a:t>
            </a:r>
          </a:p>
          <a:p>
            <a:r>
              <a:rPr lang="en-US" dirty="0"/>
              <a:t>There needs to be proper formulation of policies and programs that will guide the criminal justice reforms</a:t>
            </a:r>
          </a:p>
        </p:txBody>
      </p:sp>
    </p:spTree>
    <p:extLst>
      <p:ext uri="{BB962C8B-B14F-4D97-AF65-F5344CB8AC3E}">
        <p14:creationId xmlns:p14="http://schemas.microsoft.com/office/powerpoint/2010/main" val="2280906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normAutofit fontScale="77500" lnSpcReduction="20000"/>
          </a:bodyPr>
          <a:lstStyle/>
          <a:p>
            <a:r>
              <a:rPr lang="en-US" dirty="0"/>
              <a:t>Binder, G., </a:t>
            </a:r>
            <a:r>
              <a:rPr lang="en-US" dirty="0" err="1"/>
              <a:t>Fissell</a:t>
            </a:r>
            <a:r>
              <a:rPr lang="en-US" dirty="0"/>
              <a:t>, B., &amp; Weisberg, R. (2018). Unusual: The Death Penalty for Inadvertent Killing. </a:t>
            </a:r>
            <a:r>
              <a:rPr lang="en-US" i="1" dirty="0"/>
              <a:t>Ind. LJ</a:t>
            </a:r>
            <a:r>
              <a:rPr lang="en-US" dirty="0"/>
              <a:t>, </a:t>
            </a:r>
            <a:r>
              <a:rPr lang="en-US" i="1" dirty="0"/>
              <a:t>93</a:t>
            </a:r>
            <a:r>
              <a:rPr lang="en-US" dirty="0"/>
              <a:t>, 549.</a:t>
            </a:r>
          </a:p>
          <a:p>
            <a:r>
              <a:rPr lang="en-US" dirty="0" err="1"/>
              <a:t>Bohm</a:t>
            </a:r>
            <a:r>
              <a:rPr lang="en-US" dirty="0"/>
              <a:t>, R. M. (Ed.). (2017). </a:t>
            </a:r>
            <a:r>
              <a:rPr lang="en-US" i="1" dirty="0"/>
              <a:t>The death penalty today</a:t>
            </a:r>
            <a:r>
              <a:rPr lang="en-US" dirty="0"/>
              <a:t>. CRC Press.</a:t>
            </a:r>
          </a:p>
          <a:p>
            <a:r>
              <a:rPr lang="en-US" dirty="0"/>
              <a:t>Desai, A., &amp; Garrett, B. L. (2018). The State of the Death Penalty. </a:t>
            </a:r>
            <a:r>
              <a:rPr lang="en-US" i="1" dirty="0"/>
              <a:t>Notre Dame L. Rev.</a:t>
            </a:r>
            <a:r>
              <a:rPr lang="en-US" dirty="0"/>
              <a:t>, </a:t>
            </a:r>
            <a:r>
              <a:rPr lang="en-US" i="1" dirty="0"/>
              <a:t>94</a:t>
            </a:r>
            <a:r>
              <a:rPr lang="en-US" dirty="0"/>
              <a:t>, 1255.</a:t>
            </a:r>
          </a:p>
          <a:p>
            <a:r>
              <a:rPr lang="en-US" dirty="0"/>
              <a:t>Garrett, B. (2017). </a:t>
            </a:r>
            <a:r>
              <a:rPr lang="en-US" i="1" dirty="0"/>
              <a:t>End of its rope: How killing the death penalty can revive criminal justice</a:t>
            </a:r>
            <a:r>
              <a:rPr lang="en-US" dirty="0"/>
              <a:t>. Harvard University Press.</a:t>
            </a:r>
          </a:p>
          <a:p>
            <a:r>
              <a:rPr lang="en-US" dirty="0"/>
              <a:t>Hood, R., &amp; Hoyle, C. (2017). Towards the global elimination of the death penalty: a cruel, inhuman and degrading punishment. In </a:t>
            </a:r>
            <a:r>
              <a:rPr lang="en-US" i="1" dirty="0"/>
              <a:t>Alternative </a:t>
            </a:r>
            <a:r>
              <a:rPr lang="en-US" i="1" dirty="0" err="1"/>
              <a:t>criminologies</a:t>
            </a:r>
            <a:r>
              <a:rPr lang="en-US" dirty="0"/>
              <a:t> (pp. 400-422). Routledge.</a:t>
            </a:r>
          </a:p>
          <a:p>
            <a:r>
              <a:rPr lang="en-US" dirty="0"/>
              <a:t>Jacobsen, J. (2017). Constitutions and Criminal Law Reform. </a:t>
            </a:r>
            <a:r>
              <a:rPr lang="en-US" i="1" dirty="0"/>
              <a:t>Bergen Journal of Criminal Law &amp; Criminal Justice</a:t>
            </a:r>
            <a:r>
              <a:rPr lang="en-US" dirty="0"/>
              <a:t>, </a:t>
            </a:r>
            <a:r>
              <a:rPr lang="en-US" i="1" dirty="0"/>
              <a:t>5</a:t>
            </a:r>
            <a:r>
              <a:rPr lang="en-US" dirty="0"/>
              <a:t>(1), 18-36.</a:t>
            </a:r>
          </a:p>
          <a:p>
            <a:r>
              <a:rPr lang="en-US" dirty="0"/>
              <a:t>Peak, K. J., &amp; </a:t>
            </a:r>
            <a:r>
              <a:rPr lang="en-US" dirty="0" err="1"/>
              <a:t>Madensen-Herold</a:t>
            </a:r>
            <a:r>
              <a:rPr lang="en-US" dirty="0"/>
              <a:t>, T. D. (2019). </a:t>
            </a:r>
            <a:r>
              <a:rPr lang="en-US" i="1" dirty="0"/>
              <a:t>Introduction to criminal justice: Practice and process</a:t>
            </a:r>
            <a:r>
              <a:rPr lang="en-US" dirty="0"/>
              <a:t>. SAGE Publications, Incorporated.</a:t>
            </a:r>
          </a:p>
          <a:p>
            <a:r>
              <a:rPr lang="en-US" dirty="0"/>
              <a:t>Reckless, W. C. (2017). The use of the death penalty: A factual statement. In </a:t>
            </a:r>
            <a:r>
              <a:rPr lang="en-US" i="1" dirty="0"/>
              <a:t>Capital Punishment</a:t>
            </a:r>
            <a:r>
              <a:rPr lang="en-US" dirty="0"/>
              <a:t> (pp. 38-62). Routledge.</a:t>
            </a:r>
          </a:p>
          <a:p>
            <a:r>
              <a:rPr lang="en-US" dirty="0"/>
              <a:t> </a:t>
            </a:r>
          </a:p>
          <a:p>
            <a:endParaRPr lang="en-US" dirty="0"/>
          </a:p>
        </p:txBody>
      </p:sp>
    </p:spTree>
    <p:extLst>
      <p:ext uri="{BB962C8B-B14F-4D97-AF65-F5344CB8AC3E}">
        <p14:creationId xmlns:p14="http://schemas.microsoft.com/office/powerpoint/2010/main" val="22549832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62</TotalTime>
  <Words>3216</Words>
  <Application>Microsoft Office PowerPoint</Application>
  <PresentationFormat>Widescreen</PresentationFormat>
  <Paragraphs>95</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Times New Roman</vt:lpstr>
      <vt:lpstr>Wingdings 3</vt:lpstr>
      <vt:lpstr>Wisp</vt:lpstr>
      <vt:lpstr>CRIMINAL JUSTICE SYSTEM REFORM TO END DEATH PENALTY Student’s Name Institutional Affiliations </vt:lpstr>
      <vt:lpstr>Introduction</vt:lpstr>
      <vt:lpstr>Reasons for choosing this Reform </vt:lpstr>
      <vt:lpstr>Continuation.</vt:lpstr>
      <vt:lpstr>Why the Issue is Important </vt:lpstr>
      <vt:lpstr>Continuation.</vt:lpstr>
      <vt:lpstr>How to Enact the Reform </vt:lpstr>
      <vt:lpstr>Continuation.</vt:lpstr>
      <vt:lpstr>How the Reform will look like </vt:lpstr>
      <vt:lpstr>Continuation.</vt:lpstr>
      <vt:lpstr>Program or Policies where this has been done </vt:lpstr>
      <vt:lpstr>Continuation.</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 of Death Penalty Reform Student’s Name: Institutional Affiliation: Date:</dc:title>
  <dc:creator>User</dc:creator>
  <cp:lastModifiedBy>Antony Ouma</cp:lastModifiedBy>
  <cp:revision>12</cp:revision>
  <dcterms:created xsi:type="dcterms:W3CDTF">2020-04-11T12:29:34Z</dcterms:created>
  <dcterms:modified xsi:type="dcterms:W3CDTF">2020-04-11T17:28:24Z</dcterms:modified>
</cp:coreProperties>
</file>